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2" r:id="rId76"/>
    <p:sldId id="333" r:id="rId77"/>
    <p:sldId id="334" r:id="rId78"/>
    <p:sldId id="335" r:id="rId79"/>
    <p:sldId id="336" r:id="rId80"/>
    <p:sldId id="337" r:id="rId81"/>
    <p:sldId id="338"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2" r:id="rId104"/>
    <p:sldId id="363"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61" r:id="rId120"/>
    <p:sldId id="339" r:id="rId121"/>
    <p:sldId id="331" r:id="rId122"/>
    <p:sldId id="298" r:id="rId1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11/5/2014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 Grade SLAR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pPr algn="ctr"/>
            <a:r>
              <a:rPr lang="en-US" b="1" dirty="0" smtClean="0"/>
              <a:t>SEGUNDO GRADO</a:t>
            </a:r>
          </a:p>
          <a:p>
            <a:pPr algn="ctr"/>
            <a:r>
              <a:rPr lang="en-US" b="1" dirty="0" smtClean="0"/>
              <a:t>S</a:t>
            </a:r>
            <a:r>
              <a:rPr lang="es-ES" b="1" dirty="0"/>
              <a:t>§128.13. Artes del Lenguaje y Lectura en español, Comenzando con el Año Escolar 2009-2010.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a:t>
            </a:r>
            <a:r>
              <a:rPr lang="es-ES" b="1" dirty="0">
                <a:latin typeface="Cambria" pitchFamily="18" charset="0"/>
              </a:rPr>
              <a:t>vi</a:t>
            </a:r>
            <a:r>
              <a:rPr lang="es-ES" dirty="0">
                <a:latin typeface="Cambria" pitchFamily="18" charset="0"/>
              </a:rPr>
              <a:t>) grafías de consonantes (ej., ch/</a:t>
            </a:r>
            <a:r>
              <a:rPr lang="es-ES" dirty="0" err="1">
                <a:latin typeface="Cambria" pitchFamily="18" charset="0"/>
              </a:rPr>
              <a:t>chi</a:t>
            </a:r>
            <a:r>
              <a:rPr lang="es-ES" dirty="0">
                <a:latin typeface="Cambria" pitchFamily="18" charset="0"/>
              </a:rPr>
              <a:t>-le; ll/</a:t>
            </a:r>
            <a:r>
              <a:rPr lang="es-ES" dirty="0" err="1">
                <a:latin typeface="Cambria" pitchFamily="18" charset="0"/>
              </a:rPr>
              <a:t>lla</a:t>
            </a:r>
            <a:r>
              <a:rPr lang="es-ES" dirty="0">
                <a:latin typeface="Cambria" pitchFamily="18" charset="0"/>
              </a:rPr>
              <a:t>-ve; </a:t>
            </a:r>
            <a:r>
              <a:rPr lang="es-ES" dirty="0" err="1">
                <a:latin typeface="Cambria" pitchFamily="18" charset="0"/>
              </a:rPr>
              <a:t>rr</a:t>
            </a:r>
            <a:r>
              <a:rPr lang="es-ES" dirty="0">
                <a:latin typeface="Cambria" pitchFamily="18" charset="0"/>
              </a:rPr>
              <a:t>/pe-</a:t>
            </a:r>
            <a:r>
              <a:rPr lang="es-ES" dirty="0" err="1">
                <a:latin typeface="Cambria" pitchFamily="18" charset="0"/>
              </a:rPr>
              <a:t>rro</a:t>
            </a:r>
            <a:r>
              <a:rPr lang="es-ES" dirty="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6756809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2.23(G) </a:t>
            </a:r>
            <a:r>
              <a:rPr lang="es-ES" dirty="0">
                <a:latin typeface="Cambria" pitchFamily="18" charset="0"/>
              </a:rPr>
              <a:t>usen acentos apropiadamente en palabras comunes que se utilizan para hacer preguntas y expresar exclamaciones (ej., cuál, dónde, cómo);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6055403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2.23(H) </a:t>
            </a:r>
            <a:r>
              <a:rPr lang="es-ES" dirty="0">
                <a:latin typeface="Cambria" pitchFamily="18" charset="0"/>
              </a:rPr>
              <a:t>pongan acentos correctamente al conjugar verbos en el tiempo pasado del modo indicativo (ej., corrió, jugó);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70981535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2.23(I) </a:t>
            </a:r>
            <a:r>
              <a:rPr lang="es-ES" dirty="0">
                <a:latin typeface="Cambria" pitchFamily="18" charset="0"/>
              </a:rPr>
              <a:t>identifiquen, lean y escriban abreviaturas (ej., </a:t>
            </a:r>
            <a:r>
              <a:rPr lang="es-ES" dirty="0" err="1">
                <a:latin typeface="Cambria" pitchFamily="18" charset="0"/>
              </a:rPr>
              <a:t>Srita</a:t>
            </a:r>
            <a:r>
              <a:rPr lang="es-ES" dirty="0">
                <a:latin typeface="Cambria" pitchFamily="18" charset="0"/>
              </a:rPr>
              <a:t>., Dr.); y</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5726513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2.23(J) </a:t>
            </a:r>
            <a:r>
              <a:rPr lang="es-ES" dirty="0">
                <a:latin typeface="Cambria" pitchFamily="18" charset="0"/>
              </a:rPr>
              <a:t>utilicen fuentes de información para encontrar la escritura correcta de las palabras.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855835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pPr algn="ctr"/>
            <a:r>
              <a:rPr lang="es-ES" b="1" dirty="0"/>
              <a:t>(24) Investigación/plan de investigación. Los estudiantes formulan preguntas abiertas de investigación y desarrollan un plan para responderlas. Se espera que los estudiantes: </a:t>
            </a:r>
          </a:p>
          <a:p>
            <a:pPr algn="ctr"/>
            <a:endParaRPr lang="es-E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9284830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2.24(A)</a:t>
            </a:r>
            <a:r>
              <a:rPr lang="es-ES" dirty="0">
                <a:latin typeface="Cambria" pitchFamily="18" charset="0"/>
              </a:rPr>
              <a:t> generen una lista de temas de interés para toda la clase y formulen preguntas abiertas sobre uno o dos de los temas;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031073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2.24(B) </a:t>
            </a:r>
            <a:r>
              <a:rPr lang="es-ES" dirty="0">
                <a:latin typeface="Cambria" pitchFamily="18" charset="0"/>
              </a:rPr>
              <a:t>decidan cuáles podrían ser las fuentes de información más relevantes para responder a estas preguntas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81584235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(25) Investigación/recopilación de fuentes de información. Los estudiantes determinan, localizan y exploran todas las fuentes de información relevantes para responder a una pregunta de investigación y sistemáticamente registran la información recopilada.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285475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2.25(A) </a:t>
            </a:r>
            <a:r>
              <a:rPr lang="es-ES" dirty="0"/>
              <a:t>recopilen evidencia de las fuentes de información disponibles (naturales y personales), así como entrevistas con expertos que vivan en su comunidad;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4928750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2.25(B) </a:t>
            </a:r>
            <a:r>
              <a:rPr lang="es-ES" dirty="0"/>
              <a:t>utilicen las características de un texto para localizar información (ej., índice general, índice temático, encabezados) en fuentes de consulta apropiadas para la edad del estudiante (ej., diccionarios ilustrados);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15014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2.2(B) </a:t>
            </a:r>
            <a:r>
              <a:rPr lang="es-ES" dirty="0">
                <a:latin typeface="Cambria" pitchFamily="18" charset="0"/>
              </a:rPr>
              <a:t>usen las reglas ortográficas para segmentar y combinar sílabas, incluyendo diptongos (ej., pue-de, sien-te, va-</a:t>
            </a:r>
            <a:r>
              <a:rPr lang="es-ES" dirty="0" err="1">
                <a:latin typeface="Cambria" pitchFamily="18" charset="0"/>
              </a:rPr>
              <a:t>ca</a:t>
            </a:r>
            <a:r>
              <a:rPr lang="es-ES" dirty="0">
                <a:latin typeface="Cambria" pitchFamily="18" charset="0"/>
              </a:rPr>
              <a:t>);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18063655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2.25(C) </a:t>
            </a:r>
            <a:r>
              <a:rPr lang="es-ES" dirty="0"/>
              <a:t>registren información básica en formatos visuales sencillos (ej., apuntes, gráficas, pictografías y diagramas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5422439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pPr algn="ctr"/>
            <a:r>
              <a:rPr lang="es-ES" b="1" dirty="0"/>
              <a:t>(26) Investigación/síntesis de la información. Los estudiantes clarifican preguntas de investigación y evalúan y sintetizan la información recopilada. Se espera que los estudiantes revisen el tema como resultado de las respuestas a las preguntas iniciales de investigación. </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58856786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(27) Investigación/organización y presentación de ideas. Los estudiantes organizan y presentan sus ideas y su información de acuerdo con el propósito de la investigación y de su público. Se espera que los estudiantes (con ayuda de adultos) produzcan una exposición visual o una dramatización para dar a conocer los resultados de la investigación. </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95161564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(28) Escuchar y hablar/escuchar. Los estudiantes usan destrezas de comprensión para escuchar con atención a los demás en ambientes formales e informales. Los estudiantes continúan aplicando estándares previos con mayor complejidad. Se espera que los estudiantes: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0424844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2.28(A) </a:t>
            </a:r>
            <a:r>
              <a:rPr lang="es-ES" dirty="0">
                <a:latin typeface="Cambria" pitchFamily="18" charset="0"/>
              </a:rPr>
              <a:t>escuchen atentamente a interlocutores y les formulen preguntas para clarificar la información;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955800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2.28(B) </a:t>
            </a:r>
            <a:r>
              <a:rPr lang="es-ES" dirty="0">
                <a:latin typeface="Cambria" pitchFamily="18" charset="0"/>
              </a:rPr>
              <a:t>sigan, repitan y den instrucciones orales que involucren una secuencia corta de acciones relacionadas.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18541483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(29) Escuchar y hablar/hablar. Los estudiantes hablan claramente y de forma directa, y utilizando las convenciones del lenguaje. Los estudiantes continúan aplicando estándares previos con mayor complejidad. Se espera que los estudiantes compartan información e ideas sobre un tema hablando de manera clara, con un ritmo apropiado y usando las reglas gramaticales pertinentes.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1001669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(30) Escuchar y hablar/trabajo de equipo. Los estudiantes trabajan productivamente en equipo con los demás. Los estudiantes continúan aplicando estándares previos con mayor complejidad. Se espera que los estudiantes sigan reglas conversacionales, incluyendo el escuchar a los demás, hablar cuando les toque el turno y hacer contribuciones apropiadas.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97226824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i="1" dirty="0"/>
              <a:t>Fuente: Las provisiones de §128.13 adoptadas para entrar en vigor el 26 de noviembre de 2008, 33 </a:t>
            </a:r>
            <a:r>
              <a:rPr lang="es-ES" b="1" i="1" dirty="0" err="1"/>
              <a:t>TexReg</a:t>
            </a:r>
            <a:r>
              <a:rPr lang="es-ES" b="1" i="1" dirty="0"/>
              <a:t> 9465. </a:t>
            </a:r>
            <a:endParaRPr lang="en-US" b="1" i="1"/>
          </a:p>
          <a:p>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99324034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00308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2.2(C) </a:t>
            </a:r>
            <a:r>
              <a:rPr lang="es-ES" dirty="0">
                <a:latin typeface="Cambria" pitchFamily="18" charset="0"/>
              </a:rPr>
              <a:t>decodifiquen palabras con la "h" muda con mayor precisión;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61087943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lvl="1"/>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5731790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lvl="1" algn="l"/>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07567796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67862" y="410432"/>
            <a:ext cx="8229600" cy="5749047"/>
          </a:xfrm>
        </p:spPr>
        <p:txBody>
          <a:bodyPr>
            <a:normAutofit/>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229465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2.2(D) </a:t>
            </a:r>
            <a:r>
              <a:rPr lang="es-ES" dirty="0">
                <a:latin typeface="Cambria" pitchFamily="18" charset="0"/>
              </a:rPr>
              <a:t>se familiaricen con palabras que tengan las sílabas que-, </a:t>
            </a:r>
            <a:r>
              <a:rPr lang="es-ES" dirty="0" err="1">
                <a:latin typeface="Cambria" pitchFamily="18" charset="0"/>
              </a:rPr>
              <a:t>qui</a:t>
            </a:r>
            <a:r>
              <a:rPr lang="es-ES" dirty="0">
                <a:latin typeface="Cambria" pitchFamily="18" charset="0"/>
              </a:rPr>
              <a:t>-, como en queso y quito; </a:t>
            </a:r>
            <a:r>
              <a:rPr lang="es-ES" dirty="0" err="1">
                <a:latin typeface="Cambria" pitchFamily="18" charset="0"/>
              </a:rPr>
              <a:t>gue</a:t>
            </a:r>
            <a:r>
              <a:rPr lang="es-ES" dirty="0">
                <a:latin typeface="Cambria" pitchFamily="18" charset="0"/>
              </a:rPr>
              <a:t>-, </a:t>
            </a:r>
            <a:r>
              <a:rPr lang="es-ES" dirty="0" err="1">
                <a:latin typeface="Cambria" pitchFamily="18" charset="0"/>
              </a:rPr>
              <a:t>gui</a:t>
            </a:r>
            <a:r>
              <a:rPr lang="es-ES" dirty="0">
                <a:latin typeface="Cambria" pitchFamily="18" charset="0"/>
              </a:rPr>
              <a:t>-, como en guiso y juguete; y </a:t>
            </a:r>
            <a:r>
              <a:rPr lang="es-ES" dirty="0" err="1">
                <a:latin typeface="Cambria" pitchFamily="18" charset="0"/>
              </a:rPr>
              <a:t>güe</a:t>
            </a:r>
            <a:r>
              <a:rPr lang="es-ES" dirty="0">
                <a:latin typeface="Cambria" pitchFamily="18" charset="0"/>
              </a:rPr>
              <a:t>-, </a:t>
            </a:r>
            <a:r>
              <a:rPr lang="es-ES" dirty="0" err="1">
                <a:latin typeface="Cambria" pitchFamily="18" charset="0"/>
              </a:rPr>
              <a:t>güi</a:t>
            </a:r>
            <a:r>
              <a:rPr lang="es-ES" dirty="0">
                <a:latin typeface="Cambria" pitchFamily="18" charset="0"/>
              </a:rPr>
              <a:t>-, como en pingüino y agüita;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14992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latin typeface="Cambria" pitchFamily="18" charset="0"/>
              </a:rPr>
              <a:t>2.2(E) </a:t>
            </a:r>
            <a:r>
              <a:rPr lang="es-ES" dirty="0">
                <a:latin typeface="Cambria" pitchFamily="18" charset="0"/>
              </a:rPr>
              <a:t>decodifiquen con mayor precisión palabras que tengan los mismos sonidos representados por diferentes letras (ej., "r" y "</a:t>
            </a:r>
            <a:r>
              <a:rPr lang="es-ES" dirty="0" err="1">
                <a:latin typeface="Cambria" pitchFamily="18" charset="0"/>
              </a:rPr>
              <a:t>rr</a:t>
            </a:r>
            <a:r>
              <a:rPr lang="es-ES" dirty="0">
                <a:latin typeface="Cambria" pitchFamily="18" charset="0"/>
              </a:rPr>
              <a:t>", como en ratón y perro; "ll" y "y", como en llave y yate; "g" y "j", como en gigante y jirafa; "c", "k" y "q", como en casa, kilo y quince; "c", "s" y "z", como en cereal, semilla y zapato; "j" y "x", como en cojín y México; "i" e "y", como en imán y doy; "b" y "v", como en burro y vela);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93969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2.2(F) </a:t>
            </a:r>
            <a:r>
              <a:rPr lang="es-ES" dirty="0">
                <a:latin typeface="Cambria" pitchFamily="18" charset="0"/>
              </a:rPr>
              <a:t>lean palabras con prefijos (ej., in-, des-)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0065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2.2(G)</a:t>
            </a:r>
            <a:r>
              <a:rPr lang="en-US" dirty="0">
                <a:latin typeface="Cambria" pitchFamily="18" charset="0"/>
              </a:rPr>
              <a:t> </a:t>
            </a:r>
            <a:r>
              <a:rPr lang="en-US" dirty="0" err="1">
                <a:latin typeface="Cambria" pitchFamily="18" charset="0"/>
              </a:rPr>
              <a:t>identifiquen</a:t>
            </a:r>
            <a:r>
              <a:rPr lang="en-US" dirty="0">
                <a:latin typeface="Cambria" pitchFamily="18" charset="0"/>
              </a:rPr>
              <a:t> y lean </a:t>
            </a:r>
            <a:r>
              <a:rPr lang="en-US" dirty="0" err="1">
                <a:latin typeface="Cambria" pitchFamily="18" charset="0"/>
              </a:rPr>
              <a:t>abreviaturas</a:t>
            </a:r>
            <a:r>
              <a:rPr lang="en-US" dirty="0">
                <a:latin typeface="Cambria" pitchFamily="18" charset="0"/>
              </a:rPr>
              <a:t> (</a:t>
            </a:r>
            <a:r>
              <a:rPr lang="en-US" dirty="0" err="1">
                <a:latin typeface="Cambria" pitchFamily="18" charset="0"/>
              </a:rPr>
              <a:t>ej</a:t>
            </a:r>
            <a:r>
              <a:rPr lang="en-US" dirty="0">
                <a:latin typeface="Cambria" pitchFamily="18" charset="0"/>
              </a:rPr>
              <a:t>., Sr., </a:t>
            </a:r>
            <a:r>
              <a:rPr lang="en-US" dirty="0" err="1">
                <a:latin typeface="Cambria" pitchFamily="18" charset="0"/>
              </a:rPr>
              <a:t>Dra</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2007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2.2(H) </a:t>
            </a:r>
            <a:r>
              <a:rPr lang="en-US" dirty="0" err="1">
                <a:latin typeface="Cambria" pitchFamily="18" charset="0"/>
              </a:rPr>
              <a:t>identifiquen</a:t>
            </a:r>
            <a:r>
              <a:rPr lang="en-US" dirty="0">
                <a:latin typeface="Cambria" pitchFamily="18" charset="0"/>
              </a:rPr>
              <a:t> la </a:t>
            </a:r>
            <a:r>
              <a:rPr lang="en-US" dirty="0" err="1">
                <a:latin typeface="Cambria" pitchFamily="18" charset="0"/>
              </a:rPr>
              <a:t>sílaba</a:t>
            </a:r>
            <a:r>
              <a:rPr lang="en-US" dirty="0">
                <a:latin typeface="Cambria" pitchFamily="18" charset="0"/>
              </a:rPr>
              <a:t> </a:t>
            </a:r>
            <a:r>
              <a:rPr lang="en-US" dirty="0" err="1">
                <a:latin typeface="Cambria" pitchFamily="18" charset="0"/>
              </a:rPr>
              <a:t>acentuada</a:t>
            </a:r>
            <a:r>
              <a:rPr lang="en-US" dirty="0">
                <a:latin typeface="Cambria" pitchFamily="18" charset="0"/>
              </a:rPr>
              <a:t> (</a:t>
            </a:r>
            <a:r>
              <a:rPr lang="en-US" dirty="0" err="1">
                <a:latin typeface="Cambria" pitchFamily="18" charset="0"/>
              </a:rPr>
              <a:t>sílaba</a:t>
            </a:r>
            <a:r>
              <a:rPr lang="en-US" dirty="0">
                <a:latin typeface="Cambria" pitchFamily="18" charset="0"/>
              </a:rPr>
              <a:t> </a:t>
            </a:r>
            <a:r>
              <a:rPr lang="en-US" dirty="0" err="1">
                <a:latin typeface="Cambria" pitchFamily="18" charset="0"/>
              </a:rPr>
              <a:t>tónica</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32882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2.2(I) </a:t>
            </a:r>
            <a:r>
              <a:rPr lang="es-ES" dirty="0">
                <a:latin typeface="Cambria" pitchFamily="18" charset="0"/>
              </a:rPr>
              <a:t>decodifiquen palabras que tengan acento ortográfico (ej., “papá”, “avión”);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47559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2.2(J) </a:t>
            </a:r>
            <a:r>
              <a:rPr lang="es-ES" dirty="0">
                <a:latin typeface="Cambria" pitchFamily="18" charset="0"/>
              </a:rPr>
              <a:t>utilicen el conocimiento del significado de las palabras base o raíces para identificar y leer palabras compuestas comunes (ej., sacapuntas, abrelatas, sobrecama).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52499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 Lectura/primeras destrezas de la lectura/conocimiento de la letra impresa. Los estudiantes entienden cómo el español se escribe y se imprime. Se espera que los estudiantes distingan los rasgos de una oración (ej., escribir la primera letra con mayúscula, el uso de signos de puntuación al principio y al final, comas, comillas y el </a:t>
            </a:r>
            <a:r>
              <a:rPr lang="es-ES" b="1" dirty="0" err="1"/>
              <a:t>guión</a:t>
            </a:r>
            <a:r>
              <a:rPr lang="es-ES" b="1" dirty="0"/>
              <a:t> que indica un diálogo).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623013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pPr algn="ctr"/>
            <a:r>
              <a:rPr lang="es-ES" b="1" dirty="0"/>
              <a:t>(3) Lectura/primeras destrezas de la lectura/estrategias. Los estudiantes comprenden una variedad de textos utilizando estrategias útiles cuando sea necesario.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444495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2.3(A) </a:t>
            </a:r>
            <a:r>
              <a:rPr lang="es-ES" dirty="0">
                <a:latin typeface="Cambria" pitchFamily="18" charset="0"/>
              </a:rPr>
              <a:t>usen ideas (ej., ilustraciones, títulos, oraciones principales, palabras claves y pistas que permitan hacer presagios) para formular y confirmar predicciones;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224754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2.3(B) </a:t>
            </a:r>
            <a:r>
              <a:rPr lang="es-ES" dirty="0">
                <a:latin typeface="Cambria" pitchFamily="18" charset="0"/>
              </a:rPr>
              <a:t>hagan preguntas relevantes, busquen clarificación y localicen hechos y detalles de las historias y de otros textos, y apoyen las respuestas con evidencia del texto;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693863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latin typeface="Cambria" pitchFamily="18" charset="0"/>
              </a:rPr>
              <a:t>2.3(C) </a:t>
            </a:r>
            <a:r>
              <a:rPr lang="es-ES" dirty="0">
                <a:latin typeface="Cambria" pitchFamily="18" charset="0"/>
              </a:rPr>
              <a:t>establezcan un propósito para leer textos seleccionados y presten atención a la comprensión haciendo correcciones y ajustes cuando se pierde la comprensión (ej., claves de identificación, usar el conocimiento previo, formular preguntas, volver a leer una parte en voz alta).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864332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(4) Lectura/fluidez. Los estudiantes leen textos apropiados para su grado escolar con fluidez y comprensión. Se espera que los estudiantes lean textos apropiados para el grado escolar en voz alta, con precisión, con expresión, con un fraseo apropiado y con comprensión.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536557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(5) Lectura/desarrollo del vocabulario. Los estudiantes comprenden vocabulario nuevo y lo utilizan al leer y al escribir.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12682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2.5(A)</a:t>
            </a:r>
            <a:r>
              <a:rPr lang="es-ES" dirty="0">
                <a:latin typeface="Cambria" pitchFamily="18" charset="0"/>
              </a:rPr>
              <a:t> usen prefijos y sufijos para determinar el significado de las palabras (ej., componer/ descomponer; obedecer/desobedecer);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72569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2.5(B) </a:t>
            </a:r>
            <a:r>
              <a:rPr lang="es-ES" dirty="0">
                <a:latin typeface="Cambria" pitchFamily="18" charset="0"/>
              </a:rPr>
              <a:t>usen el contexto para determinar el significado relevante de palabras poco comunes o palabras con significados múltiples;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80872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2.5(C) </a:t>
            </a:r>
            <a:r>
              <a:rPr lang="es-ES" dirty="0">
                <a:latin typeface="Cambria" pitchFamily="18" charset="0"/>
              </a:rPr>
              <a:t>identifiquen y usen palabras comunes con distinto significado (antónimos) o con significados similares (sinónimos);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79633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2.5(D) </a:t>
            </a:r>
            <a:r>
              <a:rPr lang="es-ES" dirty="0">
                <a:latin typeface="Cambria" pitchFamily="18" charset="0"/>
              </a:rPr>
              <a:t>pongan en orden alfabético una serie de palabras y usen un diccionario o un glosario para encontrar palabras.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49294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 Lectura/primeras destrezas de la lectura/fonética. Los estudiantes utilizan las relaciones entre las letras y los sonidos, y el deletreo de palabras basándose en patrones ortográficos para decodificar el español escrito. Los estudiantes continúan aplicando los estándares previos con mayor profundidad en textos con un nivel más alto de complejidad.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09681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(6) Lectura/comprensión de textos literarios/tema y género. Los estudiantes analizan, infieren y sacan conclusiones sobre el tema y el género en diferentes contextos culturales, históricos y contemporáneos, y proporcionan evidencia del texto para apoyar su comprensión.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092031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2.6(A) </a:t>
            </a:r>
            <a:r>
              <a:rPr lang="es-ES" dirty="0">
                <a:latin typeface="Cambria" pitchFamily="18" charset="0"/>
              </a:rPr>
              <a:t>identifiquen las moralejas, como temas en fábulas, leyendas, mitos o historias famosas;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650924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2.6(B) </a:t>
            </a:r>
            <a:r>
              <a:rPr lang="es-ES" dirty="0">
                <a:latin typeface="Cambria" pitchFamily="18" charset="0"/>
              </a:rPr>
              <a:t>comparen diferentes versiones de la misma historia, de cuentos folklóricos contemporáneos y tradicionales con respecto a los personajes, los escenarios y el argumento.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53062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(7) Lectura/comprensión de textos literarios/poesía. Los estudiantes comprenden, infieren y sacan conclusiones sobre la estructura y los elementos de la poesía, y proporcionan evidencia del texto para apoyar su comprensión. Se espera que los estudiantes describan cómo la rima, el ritmo y la repetición interactúan para crear imágenes en la poesía.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971627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(8) Lectura/comprensión de textos literarios/drama. Los estudiantes comprenden, infieren y sacan conclusiones sobre la estructura y los elementos del drama, y proporcionan evidencia del texto para apoyar su comprensión. Se espera que los estudiantes identifiquen los elementos de un diálogo y los usen en obras de teatro informales. </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0004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(9) Lectura/comprensión de textos literarios/ficción. Los estudiantes comprenden, infieren, sacan conclusiones sobre la estructura y los elementos de la ficción, y proporcionan evidencia del texto para apoyar su comprensión.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54572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2.9(A) </a:t>
            </a:r>
            <a:r>
              <a:rPr lang="es-ES" dirty="0">
                <a:latin typeface="Cambria" pitchFamily="18" charset="0"/>
              </a:rPr>
              <a:t>describan las semejanzas y las diferencias en los argumentos y escenarios de varias obras del mismo autor;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81676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2.9(B) </a:t>
            </a:r>
            <a:r>
              <a:rPr lang="es-ES" dirty="0">
                <a:latin typeface="Cambria" pitchFamily="18" charset="0"/>
              </a:rPr>
              <a:t>describan a los personajes principales en las obras de ficción, incluyendo sus rasgos, motivaciones y sentimientos</a:t>
            </a:r>
            <a:r>
              <a:rPr lang="es-ES" dirty="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09535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(10) Lectura/comprensión de textos literarios/literatura de no ficción. Los estudiantes comprenden, infieren, sacan conclusiones sobre las variadas estructuras y rasgos de la literatura de no ficción, y proporcionan evidencia del texto para apoyar su comprensión. Se espera que los estudiantes distingan entre los textos de ficción y los de no ficción.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4170549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(11) Lectura/comprensión de textos literarios/lenguaje sensorial. Los estudiantes comprenden, infieren y sacan conclusiones sobre cómo el lenguaje sensorial de un autor crea imágenes en un texto literario y proporcionan evidencia del texto para apoyar su comprensión. Se espera que los estudiantes reconozcan que algunas palabras o frases tienen significados literales y otras no (ej., tomar medidas).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14283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2.2(A) </a:t>
            </a:r>
            <a:r>
              <a:rPr lang="es-ES" dirty="0">
                <a:latin typeface="Cambria" pitchFamily="18" charset="0"/>
              </a:rPr>
              <a:t>decodifiquen palabras en contexto y por separado aplicando el conocimiento de las relaciones que hay entre las letras y los sonidos en diferentes estructuras silábicas,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002195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(12) Lectura/comprensión de texto/lectura independiente. Los estudiantes leen en forma independiente por un período determinado de tiempo y producen evidencia de lo que leen. Se espera que los estudiantes lean en forma independiente por un período determinado de tiempo y parafraseen el contenido de la lectura manteniendo el significado.</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1826998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(13) Lectura/comprensión de textos informativos/cultura e historia. Los estudiantes analizan, infieren y sacan conclusiones sobre el propósito del autor en contextos culturales, históricos y contemporáneos, y proporcionan evidencia del texto para apoyar su comprensión. Se espera que los estudiantes identifiquen el tema y expliquen el propósito del autor al escribir un texto.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56804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pPr algn="ctr"/>
            <a:r>
              <a:rPr lang="es-ES" b="1" dirty="0"/>
              <a:t>(14) Lectura/comprensión de textos informativos/textos expositivos. Los estudiantes analizan, infieren y sacan conclusiones sobre el texto expositivo y proporcionan evidencia del texto para apoyar su comprensión.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1766826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2.14(A) </a:t>
            </a:r>
            <a:r>
              <a:rPr lang="es-ES" dirty="0">
                <a:latin typeface="Cambria" pitchFamily="18" charset="0"/>
              </a:rPr>
              <a:t>identifiquen la idea principal de un texto y la distingan del tema;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238415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2.14(B) </a:t>
            </a:r>
            <a:r>
              <a:rPr lang="es-ES" dirty="0">
                <a:latin typeface="Cambria" pitchFamily="18" charset="0"/>
              </a:rPr>
              <a:t>localicen los hechos que están claramente especificados en el texto;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490488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2.14(C) </a:t>
            </a:r>
            <a:r>
              <a:rPr lang="es-ES" dirty="0">
                <a:latin typeface="Cambria" pitchFamily="18" charset="0"/>
              </a:rPr>
              <a:t>describan el orden de los eventos o las ideas de un texto;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2319136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2.14(D) </a:t>
            </a:r>
            <a:r>
              <a:rPr lang="es-ES" dirty="0">
                <a:latin typeface="Cambria" pitchFamily="18" charset="0"/>
              </a:rPr>
              <a:t>usen las características de los textos (ej., índice general, índice temático y encabezados) para localizar información específica en el texto</a:t>
            </a:r>
            <a:r>
              <a:rPr lang="es-ES" dirty="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12622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Lectura/comprensión de textos informativos/textos de instrucción. Los estudiantes comprenden cómo recabar y usar información en textos de instrucción y en documentos.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250525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2.15(A) </a:t>
            </a:r>
            <a:r>
              <a:rPr lang="es-ES" dirty="0">
                <a:latin typeface="Cambria" pitchFamily="18" charset="0"/>
              </a:rPr>
              <a:t>sigan instrucciones escritas que tienen pasos múltiples; y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44178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2.15(B) </a:t>
            </a:r>
            <a:r>
              <a:rPr lang="es-ES" dirty="0">
                <a:latin typeface="Cambria" pitchFamily="18" charset="0"/>
              </a:rPr>
              <a:t>utilicen elementos gráficos comunes para facilitar la interpretación de un texto (ej., subtítulos, ilustraciones).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0536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dirty="0">
                <a:latin typeface="Cambria" pitchFamily="18" charset="0"/>
              </a:rPr>
              <a:t>(</a:t>
            </a:r>
            <a:r>
              <a:rPr lang="en-US" b="1" dirty="0" err="1">
                <a:latin typeface="Cambria" pitchFamily="18" charset="0"/>
              </a:rPr>
              <a:t>i</a:t>
            </a:r>
            <a:r>
              <a:rPr lang="en-US" dirty="0">
                <a:latin typeface="Cambria" pitchFamily="18" charset="0"/>
              </a:rPr>
              <a:t>) </a:t>
            </a:r>
            <a:r>
              <a:rPr lang="en-US" dirty="0" err="1">
                <a:latin typeface="Cambria" pitchFamily="18" charset="0"/>
              </a:rPr>
              <a:t>sílabas</a:t>
            </a:r>
            <a:r>
              <a:rPr lang="en-US" dirty="0">
                <a:latin typeface="Cambria" pitchFamily="18" charset="0"/>
              </a:rPr>
              <a:t> </a:t>
            </a:r>
            <a:r>
              <a:rPr lang="en-US" dirty="0" err="1">
                <a:latin typeface="Cambria" pitchFamily="18" charset="0"/>
              </a:rPr>
              <a:t>abiertas</a:t>
            </a:r>
            <a:r>
              <a:rPr lang="en-US" dirty="0">
                <a:latin typeface="Cambria" pitchFamily="18" charset="0"/>
              </a:rPr>
              <a:t> (CV) (</a:t>
            </a:r>
            <a:r>
              <a:rPr lang="en-US" dirty="0" err="1">
                <a:latin typeface="Cambria" pitchFamily="18" charset="0"/>
              </a:rPr>
              <a:t>ej</a:t>
            </a:r>
            <a:r>
              <a:rPr lang="en-US" dirty="0">
                <a:latin typeface="Cambria" pitchFamily="18" charset="0"/>
              </a:rPr>
              <a:t>., la/la-ta; to/to-ma);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516981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(16) Lectura/textos publicitarios. Los estudiantes utilizan destrezas de comprensión para analizar cómo las palabras, las imágenes, los gráficos y los sonidos interactúan de diferentes maneras para impactar el significado. Los estudiantes continúan aplicando los estándares previos con mayor profundidad en textos con un nivel más alto de complejidad.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056262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2.16(A) </a:t>
            </a:r>
            <a:r>
              <a:rPr lang="es-ES" dirty="0">
                <a:latin typeface="Cambria" pitchFamily="18" charset="0"/>
              </a:rPr>
              <a:t>reconozcan los diferentes propósitos de los medios publicitarios (ej., informativo, de entretenimiento);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584850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2.16(B) </a:t>
            </a:r>
            <a:r>
              <a:rPr lang="es-ES" dirty="0">
                <a:latin typeface="Cambria" pitchFamily="18" charset="0"/>
              </a:rPr>
              <a:t>describan las técnicas que se utilizan para crear mensajes publicitarios (ej., sonido, gráficos); 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6820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2.16(C) </a:t>
            </a:r>
            <a:r>
              <a:rPr lang="es-ES" dirty="0">
                <a:latin typeface="Cambria" pitchFamily="18" charset="0"/>
              </a:rPr>
              <a:t>identifiquen las distintas reglas o convenciones del lenguaje escrito que se utilizan en los medios publicitarios digitales (ej., correo electrónico, sitios en el Internet, videojuegos). </a:t>
            </a:r>
            <a:endParaRPr lang="es-E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518210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(17) Expresión escrita/proceso de escritura. Los estudiantes utilizan los elementos del proceso de escritura (planificar, desarrollar borradores, revisar, corregir y publicar) para redactar un texto.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6048658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2.17(A)</a:t>
            </a:r>
            <a:r>
              <a:rPr lang="es-ES" dirty="0">
                <a:latin typeface="Cambria" pitchFamily="18" charset="0"/>
              </a:rPr>
              <a:t> planifiquen un primer borrador generando ideas para escribir (ej., dibujando, compartiendo ideas, haciendo una lista de ideas claves);</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636887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2.17(B) </a:t>
            </a:r>
            <a:r>
              <a:rPr lang="es-ES" dirty="0">
                <a:latin typeface="Cambria" pitchFamily="18" charset="0"/>
              </a:rPr>
              <a:t>desarrollen borradores poniendo ideas en secuencia a través de la escritura de una serie de oraciones;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2681442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2.17(C) </a:t>
            </a:r>
            <a:r>
              <a:rPr lang="en-US" dirty="0" err="1">
                <a:latin typeface="Cambria" pitchFamily="18" charset="0"/>
              </a:rPr>
              <a:t>revisen</a:t>
            </a:r>
            <a:r>
              <a:rPr lang="en-US" dirty="0">
                <a:latin typeface="Cambria" pitchFamily="18" charset="0"/>
              </a:rPr>
              <a:t> </a:t>
            </a:r>
            <a:r>
              <a:rPr lang="en-US" dirty="0" err="1">
                <a:latin typeface="Cambria" pitchFamily="18" charset="0"/>
              </a:rPr>
              <a:t>borradores</a:t>
            </a:r>
            <a:r>
              <a:rPr lang="en-US" dirty="0">
                <a:latin typeface="Cambria" pitchFamily="18" charset="0"/>
              </a:rPr>
              <a:t> </a:t>
            </a:r>
            <a:r>
              <a:rPr lang="en-US" dirty="0" err="1">
                <a:latin typeface="Cambria" pitchFamily="18" charset="0"/>
              </a:rPr>
              <a:t>agregando</a:t>
            </a:r>
            <a:r>
              <a:rPr lang="en-US" dirty="0">
                <a:latin typeface="Cambria" pitchFamily="18" charset="0"/>
              </a:rPr>
              <a:t> o </a:t>
            </a:r>
            <a:r>
              <a:rPr lang="en-US" dirty="0" err="1">
                <a:latin typeface="Cambria" pitchFamily="18" charset="0"/>
              </a:rPr>
              <a:t>quitando</a:t>
            </a:r>
            <a:r>
              <a:rPr lang="en-US" dirty="0">
                <a:latin typeface="Cambria" pitchFamily="18" charset="0"/>
              </a:rPr>
              <a:t> palabras, </a:t>
            </a:r>
            <a:r>
              <a:rPr lang="en-US" dirty="0" err="1">
                <a:latin typeface="Cambria" pitchFamily="18" charset="0"/>
              </a:rPr>
              <a:t>frases</a:t>
            </a:r>
            <a:r>
              <a:rPr lang="en-US" dirty="0">
                <a:latin typeface="Cambria" pitchFamily="18" charset="0"/>
              </a:rPr>
              <a:t> u </a:t>
            </a:r>
            <a:r>
              <a:rPr lang="en-US" dirty="0" err="1">
                <a:latin typeface="Cambria" pitchFamily="18" charset="0"/>
              </a:rPr>
              <a:t>oraciones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727614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2.17(D)</a:t>
            </a:r>
            <a:r>
              <a:rPr lang="es-ES" dirty="0">
                <a:latin typeface="Cambria" pitchFamily="18" charset="0"/>
              </a:rPr>
              <a:t> corrijan en borradores la gramática, los signos de puntuación y la ortografía utilizando una rúbrica desarrollada por el maestro;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8887875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2.17(E)</a:t>
            </a:r>
            <a:r>
              <a:rPr lang="es-ES" dirty="0">
                <a:latin typeface="Cambria" pitchFamily="18" charset="0"/>
              </a:rPr>
              <a:t> publiquen y compartan su trabajo escrito con otros.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47117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dirty="0">
                <a:latin typeface="Cambria" pitchFamily="18" charset="0"/>
              </a:rPr>
              <a:t>(</a:t>
            </a:r>
            <a:r>
              <a:rPr lang="en-US" b="1" dirty="0">
                <a:latin typeface="Cambria" pitchFamily="18" charset="0"/>
              </a:rPr>
              <a:t>ii</a:t>
            </a:r>
            <a:r>
              <a:rPr lang="en-US" dirty="0">
                <a:latin typeface="Cambria" pitchFamily="18" charset="0"/>
              </a:rPr>
              <a:t>) </a:t>
            </a:r>
            <a:r>
              <a:rPr lang="en-US" dirty="0" err="1">
                <a:latin typeface="Cambria" pitchFamily="18" charset="0"/>
              </a:rPr>
              <a:t>sílabas</a:t>
            </a:r>
            <a:r>
              <a:rPr lang="en-US" dirty="0">
                <a:latin typeface="Cambria" pitchFamily="18" charset="0"/>
              </a:rPr>
              <a:t> </a:t>
            </a:r>
            <a:r>
              <a:rPr lang="en-US" dirty="0" err="1">
                <a:latin typeface="Cambria" pitchFamily="18" charset="0"/>
              </a:rPr>
              <a:t>cerradas</a:t>
            </a:r>
            <a:r>
              <a:rPr lang="en-US" dirty="0">
                <a:latin typeface="Cambria" pitchFamily="18" charset="0"/>
              </a:rPr>
              <a:t> (CVC) (</a:t>
            </a:r>
            <a:r>
              <a:rPr lang="en-US" dirty="0" err="1">
                <a:latin typeface="Cambria" pitchFamily="18" charset="0"/>
              </a:rPr>
              <a:t>ej</a:t>
            </a:r>
            <a:r>
              <a:rPr lang="en-US" dirty="0">
                <a:latin typeface="Cambria" pitchFamily="18" charset="0"/>
              </a:rPr>
              <a:t>., </a:t>
            </a:r>
            <a:r>
              <a:rPr lang="en-US" dirty="0" err="1">
                <a:latin typeface="Cambria" pitchFamily="18" charset="0"/>
              </a:rPr>
              <a:t>mes</a:t>
            </a:r>
            <a:r>
              <a:rPr lang="en-US" dirty="0">
                <a:latin typeface="Cambria" pitchFamily="18" charset="0"/>
              </a:rPr>
              <a:t>, sol);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0695287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(18) Escritura/textos literarios. Los estudiantes escriben textos literarios para expresar sus ideas y sentimientos sobre personas, eventos e ideas reales o imaginarias.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6266774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2.18(A) </a:t>
            </a:r>
            <a:r>
              <a:rPr lang="es-ES" dirty="0">
                <a:latin typeface="Cambria" pitchFamily="18" charset="0"/>
              </a:rPr>
              <a:t>escriban cuentos breves que incluyan un principio, un desarrollo y una conclusión;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127426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2.18(B) </a:t>
            </a:r>
            <a:r>
              <a:rPr lang="es-ES" dirty="0">
                <a:latin typeface="Cambria" pitchFamily="18" charset="0"/>
              </a:rPr>
              <a:t>escriban poemas breves que expresen detalles sensoriales.</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1513156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(19) Escritura/textos expositivos y de instrucción. Los estudiantes escriben textos expositivos y de instrucción, o textos relacionados con empleos para comunicar propósitos específicos, así como ideas e información a públicos específicos.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1719279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2.19(A) </a:t>
            </a:r>
            <a:r>
              <a:rPr lang="es-ES" dirty="0">
                <a:latin typeface="Cambria" pitchFamily="18" charset="0"/>
              </a:rPr>
              <a:t>escriban composiciones breves sobre temas de interés para el estudiante;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42281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2.19(B) </a:t>
            </a:r>
            <a:r>
              <a:rPr lang="es-ES" dirty="0">
                <a:latin typeface="Cambria" pitchFamily="18" charset="0"/>
              </a:rPr>
              <a:t>escriban cartas breves que pongan ideas en una secuencia cronológica o lógica, y utilicen convenciones apropiadas ( ej., fecha, saludo, despedida); y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5272532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2.19(C) </a:t>
            </a:r>
            <a:r>
              <a:rPr lang="en-US" dirty="0" err="1">
                <a:latin typeface="Cambria" pitchFamily="18" charset="0"/>
              </a:rPr>
              <a:t>escriban</a:t>
            </a:r>
            <a:r>
              <a:rPr lang="en-US" dirty="0">
                <a:latin typeface="Cambria" pitchFamily="18" charset="0"/>
              </a:rPr>
              <a:t> </a:t>
            </a:r>
            <a:r>
              <a:rPr lang="en-US" dirty="0" err="1">
                <a:latin typeface="Cambria" pitchFamily="18" charset="0"/>
              </a:rPr>
              <a:t>comentarios</a:t>
            </a:r>
            <a:r>
              <a:rPr lang="en-US" dirty="0">
                <a:latin typeface="Cambria" pitchFamily="18" charset="0"/>
              </a:rPr>
              <a:t> breves </a:t>
            </a:r>
            <a:r>
              <a:rPr lang="en-US" dirty="0" err="1">
                <a:latin typeface="Cambria" pitchFamily="18" charset="0"/>
              </a:rPr>
              <a:t>sobre</a:t>
            </a:r>
            <a:r>
              <a:rPr lang="en-US" dirty="0">
                <a:latin typeface="Cambria" pitchFamily="18" charset="0"/>
              </a:rPr>
              <a:t> </a:t>
            </a:r>
            <a:r>
              <a:rPr lang="en-US" dirty="0" err="1">
                <a:latin typeface="Cambria" pitchFamily="18" charset="0"/>
              </a:rPr>
              <a:t>textos</a:t>
            </a:r>
            <a:r>
              <a:rPr lang="en-US" dirty="0">
                <a:latin typeface="Cambria" pitchFamily="18" charset="0"/>
              </a:rPr>
              <a:t> </a:t>
            </a:r>
            <a:r>
              <a:rPr lang="en-US" dirty="0" err="1">
                <a:latin typeface="Cambria" pitchFamily="18" charset="0"/>
              </a:rPr>
              <a:t>literarios</a:t>
            </a:r>
            <a:r>
              <a:rPr lang="en-US" dirty="0">
                <a:latin typeface="Cambria" pitchFamily="18" charset="0"/>
              </a:rPr>
              <a:t> o </a:t>
            </a:r>
            <a:r>
              <a:rPr lang="en-US" dirty="0" err="1">
                <a:latin typeface="Cambria" pitchFamily="18" charset="0"/>
              </a:rPr>
              <a:t>informativos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9893499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(20) Escritura/textos persuasivos. Los estudiantes escriben textos persuasivos para influenciar las actitudes o acciones de un público específico sobre temas específicos. Se espera que los estudiantes escriban ensayos persuasivos para el público apropiado en la escuela, casa o comunidad sobre temas que sean importantes para el estudiante.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283057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(21) Convenciones del lenguaje oral y escrito/convenciones. Los estudiantes entienden la función y el uso de las convenciones del lenguaje académico al hablar y escribir. Los estudiantes continúan aplicando los estándares previos con mayor complejidad. Se espera que los estudiantes</a:t>
            </a:r>
            <a:r>
              <a:rPr lang="es-ES" dirty="0"/>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0133199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2.21(A) </a:t>
            </a:r>
            <a:r>
              <a:rPr lang="es-ES" dirty="0">
                <a:latin typeface="Cambria" pitchFamily="18" charset="0"/>
              </a:rPr>
              <a:t>utilicen y entiendan los elementos gramaticales en el contexto de la lectura, la escritura y el lenguaje hablado, incluyendo:</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9420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dirty="0">
                <a:latin typeface="Cambria" pitchFamily="18" charset="0"/>
              </a:rPr>
              <a:t>(</a:t>
            </a:r>
            <a:r>
              <a:rPr lang="en-US" b="1" dirty="0">
                <a:latin typeface="Cambria" pitchFamily="18" charset="0"/>
              </a:rPr>
              <a:t>iii</a:t>
            </a:r>
            <a:r>
              <a:rPr lang="en-US" dirty="0">
                <a:latin typeface="Cambria" pitchFamily="18" charset="0"/>
              </a:rPr>
              <a:t>) </a:t>
            </a:r>
            <a:r>
              <a:rPr lang="en-US" dirty="0" err="1">
                <a:latin typeface="Cambria" pitchFamily="18" charset="0"/>
              </a:rPr>
              <a:t>diptongos</a:t>
            </a:r>
            <a:r>
              <a:rPr lang="en-US" dirty="0">
                <a:latin typeface="Cambria" pitchFamily="18" charset="0"/>
              </a:rPr>
              <a:t> (</a:t>
            </a:r>
            <a:r>
              <a:rPr lang="en-US" dirty="0" err="1">
                <a:latin typeface="Cambria" pitchFamily="18" charset="0"/>
              </a:rPr>
              <a:t>ej</a:t>
            </a:r>
            <a:r>
              <a:rPr lang="en-US" dirty="0">
                <a:latin typeface="Cambria" pitchFamily="18" charset="0"/>
              </a:rPr>
              <a:t>., </a:t>
            </a:r>
            <a:r>
              <a:rPr lang="en-US" dirty="0" err="1">
                <a:latin typeface="Cambria" pitchFamily="18" charset="0"/>
              </a:rPr>
              <a:t>viernes</a:t>
            </a:r>
            <a:r>
              <a:rPr lang="en-US" dirty="0">
                <a:latin typeface="Cambria" pitchFamily="18" charset="0"/>
              </a:rPr>
              <a:t>, pie, </a:t>
            </a:r>
            <a:r>
              <a:rPr lang="en-US" dirty="0" err="1">
                <a:latin typeface="Cambria" pitchFamily="18" charset="0"/>
              </a:rPr>
              <a:t>fui</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529350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(i) los verbos regulares e irregulares (los tiempos pasado, presente y futuro del modo indicativo);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478052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dirty="0">
                <a:latin typeface="Cambria" pitchFamily="18" charset="0"/>
              </a:rPr>
              <a:t>(ii) los </a:t>
            </a:r>
            <a:r>
              <a:rPr lang="en-US" dirty="0" err="1">
                <a:latin typeface="Cambria" pitchFamily="18" charset="0"/>
              </a:rPr>
              <a:t>sustantivos</a:t>
            </a:r>
            <a:r>
              <a:rPr lang="en-US" dirty="0">
                <a:latin typeface="Cambria" pitchFamily="18" charset="0"/>
              </a:rPr>
              <a:t> (</a:t>
            </a:r>
            <a:r>
              <a:rPr lang="en-US" dirty="0" err="1">
                <a:latin typeface="Cambria" pitchFamily="18" charset="0"/>
              </a:rPr>
              <a:t>singulares</a:t>
            </a:r>
            <a:r>
              <a:rPr lang="en-US" dirty="0">
                <a:latin typeface="Cambria" pitchFamily="18" charset="0"/>
              </a:rPr>
              <a:t>/</a:t>
            </a:r>
            <a:r>
              <a:rPr lang="en-US" dirty="0" err="1">
                <a:latin typeface="Cambria" pitchFamily="18" charset="0"/>
              </a:rPr>
              <a:t>plurales</a:t>
            </a:r>
            <a:r>
              <a:rPr lang="en-US" dirty="0">
                <a:latin typeface="Cambria" pitchFamily="18" charset="0"/>
              </a:rPr>
              <a:t>, </a:t>
            </a:r>
            <a:r>
              <a:rPr lang="en-US" dirty="0" err="1">
                <a:latin typeface="Cambria" pitchFamily="18" charset="0"/>
              </a:rPr>
              <a:t>comunes</a:t>
            </a:r>
            <a:r>
              <a:rPr lang="en-US" dirty="0">
                <a:latin typeface="Cambria" pitchFamily="18" charset="0"/>
              </a:rPr>
              <a:t>/</a:t>
            </a:r>
            <a:r>
              <a:rPr lang="en-US" dirty="0" err="1">
                <a:latin typeface="Cambria" pitchFamily="18" charset="0"/>
              </a:rPr>
              <a:t>propios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9500418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dirty="0">
                <a:latin typeface="Cambria" pitchFamily="18" charset="0"/>
              </a:rPr>
              <a:t>(iii) los adjetivos (ej., calificativos: viejo, maravilloso);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805827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(iv) los artículos (ej., un, una, la, el);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617150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(v) los adverbios (ej., tiempo: antes, después; modo: cuidadosamente);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0142847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(vi) las preposiciones y las frases preposicionales;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0084055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(vii) los pronombres (ej., él, su);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2084826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(viii) las palabras de transición que indiquen tiempo y orden;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677736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2.21(B) </a:t>
            </a:r>
            <a:r>
              <a:rPr lang="en-US" dirty="0" err="1">
                <a:latin typeface="Cambria" pitchFamily="18" charset="0"/>
              </a:rPr>
              <a:t>distingan</a:t>
            </a:r>
            <a:r>
              <a:rPr lang="en-US" dirty="0">
                <a:latin typeface="Cambria" pitchFamily="18" charset="0"/>
              </a:rPr>
              <a:t> entre </a:t>
            </a:r>
            <a:r>
              <a:rPr lang="en-US" dirty="0" err="1">
                <a:latin typeface="Cambria" pitchFamily="18" charset="0"/>
              </a:rPr>
              <a:t>oraciones</a:t>
            </a:r>
            <a:r>
              <a:rPr lang="en-US" dirty="0">
                <a:latin typeface="Cambria" pitchFamily="18" charset="0"/>
              </a:rPr>
              <a:t> </a:t>
            </a:r>
            <a:r>
              <a:rPr lang="en-US" dirty="0" err="1">
                <a:latin typeface="Cambria" pitchFamily="18" charset="0"/>
              </a:rPr>
              <a:t>afirmativas</a:t>
            </a:r>
            <a:r>
              <a:rPr lang="en-US" dirty="0">
                <a:latin typeface="Cambria" pitchFamily="18" charset="0"/>
              </a:rPr>
              <a:t>, </a:t>
            </a:r>
            <a:r>
              <a:rPr lang="en-US" dirty="0" err="1">
                <a:latin typeface="Cambria" pitchFamily="18" charset="0"/>
              </a:rPr>
              <a:t>interrogativas</a:t>
            </a:r>
            <a:r>
              <a:rPr lang="en-US" dirty="0">
                <a:latin typeface="Cambria" pitchFamily="18" charset="0"/>
              </a:rPr>
              <a:t>, </a:t>
            </a:r>
            <a:r>
              <a:rPr lang="en-US" dirty="0" err="1">
                <a:latin typeface="Cambria" pitchFamily="18" charset="0"/>
              </a:rPr>
              <a:t>admirativas</a:t>
            </a:r>
            <a:r>
              <a:rPr lang="en-US" dirty="0">
                <a:latin typeface="Cambria" pitchFamily="18" charset="0"/>
              </a:rPr>
              <a:t> e </a:t>
            </a:r>
            <a:r>
              <a:rPr lang="en-US" dirty="0" err="1">
                <a:latin typeface="Cambria" pitchFamily="18" charset="0"/>
              </a:rPr>
              <a:t>imperativas</a:t>
            </a:r>
            <a:r>
              <a:rPr lang="en-US" dirty="0">
                <a:latin typeface="Cambria" pitchFamily="18" charset="0"/>
              </a:rPr>
              <a:t>.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1056312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(22) Convenciones del lenguaje oral y escrito/caligrafía, uso de letras mayúsculas y puntuación. Los estudiantes escriben de manera legible y usan correctamente las letras mayúsculas y los signos de puntuación en sus composiciones. Se espera que los estudiantes:</a:t>
            </a:r>
          </a:p>
          <a:p>
            <a:pPr algn="ctr"/>
            <a:r>
              <a:rPr lang="es-ES" b="1" dirty="0"/>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899783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dirty="0">
                <a:latin typeface="Cambria" pitchFamily="18" charset="0"/>
              </a:rPr>
              <a:t>(</a:t>
            </a:r>
            <a:r>
              <a:rPr lang="en-US" b="1" dirty="0">
                <a:latin typeface="Cambria" pitchFamily="18" charset="0"/>
              </a:rPr>
              <a:t>iv</a:t>
            </a:r>
            <a:r>
              <a:rPr lang="en-US" dirty="0">
                <a:latin typeface="Cambria" pitchFamily="18" charset="0"/>
              </a:rPr>
              <a:t>) </a:t>
            </a:r>
            <a:r>
              <a:rPr lang="en-US" dirty="0" err="1">
                <a:latin typeface="Cambria" pitchFamily="18" charset="0"/>
              </a:rPr>
              <a:t>hiatos</a:t>
            </a:r>
            <a:r>
              <a:rPr lang="en-US" dirty="0">
                <a:latin typeface="Cambria" pitchFamily="18" charset="0"/>
              </a:rPr>
              <a:t> (</a:t>
            </a:r>
            <a:r>
              <a:rPr lang="en-US" dirty="0" err="1">
                <a:latin typeface="Cambria" pitchFamily="18" charset="0"/>
              </a:rPr>
              <a:t>ej</a:t>
            </a:r>
            <a:r>
              <a:rPr lang="en-US" dirty="0">
                <a:latin typeface="Cambria" pitchFamily="18" charset="0"/>
              </a:rPr>
              <a:t>., </a:t>
            </a:r>
            <a:r>
              <a:rPr lang="en-US" dirty="0" err="1">
                <a:latin typeface="Cambria" pitchFamily="18" charset="0"/>
              </a:rPr>
              <a:t>fideo</a:t>
            </a:r>
            <a:r>
              <a:rPr lang="en-US" dirty="0">
                <a:latin typeface="Cambria" pitchFamily="18" charset="0"/>
              </a:rPr>
              <a:t>, </a:t>
            </a:r>
            <a:r>
              <a:rPr lang="en-US" dirty="0" err="1">
                <a:latin typeface="Cambria" pitchFamily="18" charset="0"/>
              </a:rPr>
              <a:t>poeta</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7182458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2.22(A) </a:t>
            </a:r>
            <a:r>
              <a:rPr lang="es-ES" dirty="0">
                <a:latin typeface="Cambria" pitchFamily="18" charset="0"/>
              </a:rPr>
              <a:t>escriban de manera legible dejando márgenes apropiados para leer con claridad;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6160110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2.22(B)</a:t>
            </a:r>
            <a:r>
              <a:rPr lang="es-ES" dirty="0">
                <a:latin typeface="Cambria" pitchFamily="18" charset="0"/>
              </a:rPr>
              <a:t> utilicen las letras mayúsculas para: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6481096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a:t>
            </a:r>
            <a:r>
              <a:rPr lang="es-ES" b="1" dirty="0">
                <a:latin typeface="Cambria" pitchFamily="18" charset="0"/>
              </a:rPr>
              <a:t>i</a:t>
            </a:r>
            <a:r>
              <a:rPr lang="es-ES" dirty="0">
                <a:latin typeface="Cambria" pitchFamily="18" charset="0"/>
              </a:rPr>
              <a:t>) los sustantivos propios;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5636733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a:t>
            </a:r>
            <a:r>
              <a:rPr lang="es-ES" b="1" dirty="0">
                <a:latin typeface="Cambria" pitchFamily="18" charset="0"/>
              </a:rPr>
              <a:t>ii</a:t>
            </a:r>
            <a:r>
              <a:rPr lang="es-ES" dirty="0">
                <a:latin typeface="Cambria" pitchFamily="18" charset="0"/>
              </a:rPr>
              <a:t>) el saludo y la despedida de una carta;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5515448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2.22(C) </a:t>
            </a:r>
            <a:r>
              <a:rPr lang="es-ES" dirty="0">
                <a:latin typeface="Cambria" pitchFamily="18" charset="0"/>
              </a:rPr>
              <a:t>comprendan que no se utilizan las mayúsculas con los meses del año y los días de la semana;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7865883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2.22(D) </a:t>
            </a:r>
            <a:r>
              <a:rPr lang="es-ES" dirty="0">
                <a:latin typeface="Cambria" pitchFamily="18" charset="0"/>
              </a:rPr>
              <a:t>reconozcan y utilicen los signos de puntuación, incluyendo los signos de puntuación al principio y al final de las oraciones; 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0123031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2.22(E) </a:t>
            </a:r>
            <a:r>
              <a:rPr lang="es-ES" dirty="0">
                <a:latin typeface="Cambria" pitchFamily="18" charset="0"/>
              </a:rPr>
              <a:t>identifiquen, lean y escriban abreviaturas (ej., Srta. Dr.).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0559826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(23) Convenciones del lenguaje oral y escrito/ortografía. Los estudiantes escriben correctamente.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9462770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2.23(A) </a:t>
            </a:r>
            <a:r>
              <a:rPr lang="es-ES" dirty="0">
                <a:latin typeface="Cambria" pitchFamily="18" charset="0"/>
              </a:rPr>
              <a:t>se familiaricen con palabras que utilizan patrones ortográficos, incluyendo: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9231722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3200" dirty="0">
                <a:latin typeface="Cambria" pitchFamily="18" charset="0"/>
              </a:rPr>
              <a:t>(i) las palabras que contengan sílabas fuertes con /r/ y se deletreen con "r" o "</a:t>
            </a:r>
            <a:r>
              <a:rPr lang="es-ES" sz="3200" dirty="0" err="1">
                <a:latin typeface="Cambria" pitchFamily="18" charset="0"/>
              </a:rPr>
              <a:t>rr</a:t>
            </a:r>
            <a:r>
              <a:rPr lang="es-ES" sz="3200" dirty="0">
                <a:latin typeface="Cambria" pitchFamily="18" charset="0"/>
              </a:rPr>
              <a:t>", como en las palabras ratón y carro;</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344714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dirty="0">
                <a:latin typeface="Cambria" pitchFamily="18" charset="0"/>
              </a:rPr>
              <a:t>(</a:t>
            </a:r>
            <a:r>
              <a:rPr lang="es-ES" b="1" dirty="0">
                <a:latin typeface="Cambria" pitchFamily="18" charset="0"/>
              </a:rPr>
              <a:t>v</a:t>
            </a:r>
            <a:r>
              <a:rPr lang="es-ES" dirty="0">
                <a:latin typeface="Cambria" pitchFamily="18" charset="0"/>
              </a:rPr>
              <a:t>) grupos de consonantes (ej., </a:t>
            </a:r>
            <a:r>
              <a:rPr lang="es-ES" dirty="0" err="1">
                <a:latin typeface="Cambria" pitchFamily="18" charset="0"/>
              </a:rPr>
              <a:t>bra</a:t>
            </a:r>
            <a:r>
              <a:rPr lang="es-ES" dirty="0">
                <a:latin typeface="Cambria" pitchFamily="18" charset="0"/>
              </a:rPr>
              <a:t>/</a:t>
            </a:r>
            <a:r>
              <a:rPr lang="es-ES" dirty="0" err="1">
                <a:latin typeface="Cambria" pitchFamily="18" charset="0"/>
              </a:rPr>
              <a:t>bra-zo</a:t>
            </a:r>
            <a:r>
              <a:rPr lang="es-ES" dirty="0">
                <a:latin typeface="Cambria" pitchFamily="18" charset="0"/>
              </a:rPr>
              <a:t>; </a:t>
            </a:r>
            <a:r>
              <a:rPr lang="es-ES" dirty="0" err="1">
                <a:latin typeface="Cambria" pitchFamily="18" charset="0"/>
              </a:rPr>
              <a:t>glo</a:t>
            </a:r>
            <a:r>
              <a:rPr lang="es-ES" dirty="0">
                <a:latin typeface="Cambria" pitchFamily="18" charset="0"/>
              </a:rPr>
              <a:t>/</a:t>
            </a:r>
            <a:r>
              <a:rPr lang="es-ES" dirty="0" err="1">
                <a:latin typeface="Cambria" pitchFamily="18" charset="0"/>
              </a:rPr>
              <a:t>glo-bo</a:t>
            </a:r>
            <a:r>
              <a:rPr lang="es-ES" dirty="0">
                <a:latin typeface="Cambria" pitchFamily="18" charset="0"/>
              </a:rPr>
              <a:t>);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49484364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3200" dirty="0">
                <a:latin typeface="Cambria" pitchFamily="18" charset="0"/>
              </a:rPr>
              <a:t>(ii) las palabras que contengan sílabas suaves con /r/ y se deletreen con "r" y siempre entre vocales, como en las palabras loro y cara;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32986727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3200" dirty="0">
                <a:latin typeface="Cambria" pitchFamily="18" charset="0"/>
              </a:rPr>
              <a:t>(iii) las palabras que contengan sílabas con la "h" muda, como en las palabras hora y hoy;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0077687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3200" dirty="0">
                <a:latin typeface="Cambria" pitchFamily="18" charset="0"/>
              </a:rPr>
              <a:t>(iv) las palabras que contengan las sílabas que-, </a:t>
            </a:r>
            <a:r>
              <a:rPr lang="es-ES" sz="3200" dirty="0" err="1">
                <a:latin typeface="Cambria" pitchFamily="18" charset="0"/>
              </a:rPr>
              <a:t>qui</a:t>
            </a:r>
            <a:r>
              <a:rPr lang="es-ES" sz="3200" dirty="0">
                <a:latin typeface="Cambria" pitchFamily="18" charset="0"/>
              </a:rPr>
              <a:t>-, como en queso y quito; </a:t>
            </a:r>
            <a:r>
              <a:rPr lang="es-ES" sz="3200" dirty="0" err="1">
                <a:latin typeface="Cambria" pitchFamily="18" charset="0"/>
              </a:rPr>
              <a:t>gue</a:t>
            </a:r>
            <a:r>
              <a:rPr lang="es-ES" sz="3200" dirty="0">
                <a:latin typeface="Cambria" pitchFamily="18" charset="0"/>
              </a:rPr>
              <a:t>-, </a:t>
            </a:r>
            <a:r>
              <a:rPr lang="es-ES" sz="3200" dirty="0" err="1">
                <a:latin typeface="Cambria" pitchFamily="18" charset="0"/>
              </a:rPr>
              <a:t>gui</a:t>
            </a:r>
            <a:r>
              <a:rPr lang="es-ES" sz="3200" dirty="0">
                <a:latin typeface="Cambria" pitchFamily="18" charset="0"/>
              </a:rPr>
              <a:t>-, como en guiso y juguete; y </a:t>
            </a:r>
            <a:r>
              <a:rPr lang="es-ES" sz="3200" dirty="0" err="1">
                <a:latin typeface="Cambria" pitchFamily="18" charset="0"/>
              </a:rPr>
              <a:t>güe</a:t>
            </a:r>
            <a:r>
              <a:rPr lang="es-ES" sz="3200" dirty="0">
                <a:latin typeface="Cambria" pitchFamily="18" charset="0"/>
              </a:rPr>
              <a:t>-, </a:t>
            </a:r>
            <a:r>
              <a:rPr lang="es-ES" sz="3200" dirty="0" err="1">
                <a:latin typeface="Cambria" pitchFamily="18" charset="0"/>
              </a:rPr>
              <a:t>güi</a:t>
            </a:r>
            <a:r>
              <a:rPr lang="es-ES" sz="3200" dirty="0">
                <a:latin typeface="Cambria" pitchFamily="18" charset="0"/>
              </a:rPr>
              <a:t>-, como en paragüero y agüita;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3477405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dirty="0">
                <a:latin typeface="Cambria" pitchFamily="18" charset="0"/>
              </a:rPr>
              <a:t>(v) las palabras que tengan el mismo sonido representado por diferentes letras (ej., "r" y "</a:t>
            </a:r>
            <a:r>
              <a:rPr lang="es-ES" dirty="0" err="1">
                <a:latin typeface="Cambria" pitchFamily="18" charset="0"/>
              </a:rPr>
              <a:t>rr</a:t>
            </a:r>
            <a:r>
              <a:rPr lang="es-ES" dirty="0">
                <a:latin typeface="Cambria" pitchFamily="18" charset="0"/>
              </a:rPr>
              <a:t>", como en ratón y perro; "ll" e "y", como en llave y yate; "g" y "j", como en gigante y jirafa; "c", "k" y "q", como en casa, kilo y quince; "c", "s" y "z", como en cereal, semilla y zapato; "j" y "x", como en cojín y México; "i" e "y", como en imán y doy; "b" y "v", como en burro y vela); y</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48762462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3200" dirty="0">
                <a:latin typeface="Cambria" pitchFamily="18" charset="0"/>
              </a:rPr>
              <a:t>(vi) las palabras que utilicen "n" antes de "v" (ej., invitación), "m" antes de "b" (ej., cambiar) y "m" antes de "p" (ej., comprar);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214729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2.23(B)</a:t>
            </a:r>
            <a:r>
              <a:rPr lang="es-ES" dirty="0">
                <a:latin typeface="Cambria" pitchFamily="18" charset="0"/>
              </a:rPr>
              <a:t> escriban palabras con combinaciones de consonantes (</a:t>
            </a:r>
            <a:r>
              <a:rPr lang="es-ES" dirty="0" err="1">
                <a:latin typeface="Cambria" pitchFamily="18" charset="0"/>
              </a:rPr>
              <a:t>ej</a:t>
            </a:r>
            <a:r>
              <a:rPr lang="es-ES" dirty="0">
                <a:latin typeface="Cambria" pitchFamily="18" charset="0"/>
              </a:rPr>
              <a:t>.,</a:t>
            </a:r>
            <a:r>
              <a:rPr lang="es-ES" dirty="0" err="1">
                <a:latin typeface="Cambria" pitchFamily="18" charset="0"/>
              </a:rPr>
              <a:t>bra</a:t>
            </a:r>
            <a:r>
              <a:rPr lang="es-ES" dirty="0">
                <a:latin typeface="Cambria" pitchFamily="18" charset="0"/>
              </a:rPr>
              <a:t>/</a:t>
            </a:r>
            <a:r>
              <a:rPr lang="es-ES" dirty="0" err="1">
                <a:latin typeface="Cambria" pitchFamily="18" charset="0"/>
              </a:rPr>
              <a:t>bra</a:t>
            </a:r>
            <a:r>
              <a:rPr lang="es-ES" dirty="0">
                <a:latin typeface="Cambria" pitchFamily="18" charset="0"/>
              </a:rPr>
              <a:t>-</a:t>
            </a:r>
            <a:r>
              <a:rPr lang="es-ES" dirty="0" err="1">
                <a:latin typeface="Cambria" pitchFamily="18" charset="0"/>
              </a:rPr>
              <a:t>zo</a:t>
            </a:r>
            <a:r>
              <a:rPr lang="es-ES" dirty="0">
                <a:latin typeface="Cambria" pitchFamily="18" charset="0"/>
              </a:rPr>
              <a:t>-, </a:t>
            </a:r>
            <a:r>
              <a:rPr lang="es-ES" dirty="0" err="1">
                <a:latin typeface="Cambria" pitchFamily="18" charset="0"/>
              </a:rPr>
              <a:t>glo</a:t>
            </a:r>
            <a:r>
              <a:rPr lang="es-ES" dirty="0">
                <a:latin typeface="Cambria" pitchFamily="18" charset="0"/>
              </a:rPr>
              <a:t>/</a:t>
            </a:r>
            <a:r>
              <a:rPr lang="es-ES" dirty="0" err="1">
                <a:latin typeface="Cambria" pitchFamily="18" charset="0"/>
              </a:rPr>
              <a:t>glo-bo</a:t>
            </a:r>
            <a:r>
              <a:rPr lang="es-E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2964340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2.23(C)</a:t>
            </a:r>
            <a:r>
              <a:rPr lang="es-ES" dirty="0">
                <a:latin typeface="Cambria" pitchFamily="18" charset="0"/>
              </a:rPr>
              <a:t> escriban las formas plurales de palabras que terminen con "z" y reemplacen la "z" con "c" antes de agregar –es (ej., lápiz, lápices; feliz, felices);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1082863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2.23(D) </a:t>
            </a:r>
            <a:r>
              <a:rPr lang="es-ES" dirty="0">
                <a:latin typeface="Cambria" pitchFamily="18" charset="0"/>
              </a:rPr>
              <a:t>utilicen el conocimiento de los sonidos silábicos, las partes de las palabras, la división de sílabas y silabeo para deletrear;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173855966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2.23(E) </a:t>
            </a:r>
            <a:r>
              <a:rPr lang="es-ES" dirty="0">
                <a:latin typeface="Cambria" pitchFamily="18" charset="0"/>
              </a:rPr>
              <a:t>escriban palabras que tengan acento prosódico u ortográfico en la última sílaba (palabras agudas) (ej., feliz, canción);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27913729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2.23(F) </a:t>
            </a:r>
            <a:r>
              <a:rPr lang="es-ES" dirty="0">
                <a:latin typeface="Cambria" pitchFamily="18" charset="0"/>
              </a:rPr>
              <a:t>se familiaricen con palabras que tengan acento prosódico u ortográfico en la penúltima sílaba (palabras graves) (ej., casa, árbol);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SLAR</a:t>
            </a:r>
            <a:endParaRPr lang="en-US" dirty="0"/>
          </a:p>
        </p:txBody>
      </p:sp>
    </p:spTree>
    <p:extLst>
      <p:ext uri="{BB962C8B-B14F-4D97-AF65-F5344CB8AC3E}">
        <p14:creationId xmlns:p14="http://schemas.microsoft.com/office/powerpoint/2010/main" val="643547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4051</Words>
  <Application>Microsoft Office PowerPoint</Application>
  <PresentationFormat>On-screen Show (4:3)</PresentationFormat>
  <Paragraphs>365</Paragraphs>
  <Slides>122</Slides>
  <Notes>1</Notes>
  <HiddenSlides>0</HiddenSlides>
  <MMClips>0</MMClips>
  <ScaleCrop>false</ScaleCrop>
  <HeadingPairs>
    <vt:vector size="4" baseType="variant">
      <vt:variant>
        <vt:lpstr>Theme</vt:lpstr>
      </vt:variant>
      <vt:variant>
        <vt:i4>1</vt:i4>
      </vt:variant>
      <vt:variant>
        <vt:lpstr>Slide Titles</vt:lpstr>
      </vt:variant>
      <vt:variant>
        <vt:i4>122</vt:i4>
      </vt:variant>
    </vt:vector>
  </HeadingPairs>
  <TitlesOfParts>
    <vt:vector size="1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12</cp:revision>
  <dcterms:created xsi:type="dcterms:W3CDTF">2014-10-20T16:17:28Z</dcterms:created>
  <dcterms:modified xsi:type="dcterms:W3CDTF">2014-11-05T17:12:30Z</dcterms:modified>
</cp:coreProperties>
</file>